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380" r:id="rId2"/>
    <p:sldId id="290" r:id="rId3"/>
    <p:sldId id="262" r:id="rId4"/>
    <p:sldId id="2076136994" r:id="rId5"/>
    <p:sldId id="2076137052" r:id="rId6"/>
    <p:sldId id="2076137053" r:id="rId7"/>
    <p:sldId id="2076137054" r:id="rId8"/>
    <p:sldId id="2076137055" r:id="rId9"/>
    <p:sldId id="2076137056" r:id="rId10"/>
    <p:sldId id="2076137058" r:id="rId11"/>
    <p:sldId id="2076137059" r:id="rId12"/>
    <p:sldId id="2076137057" r:id="rId13"/>
    <p:sldId id="2076137060" r:id="rId14"/>
    <p:sldId id="2076137061" r:id="rId15"/>
    <p:sldId id="2076137062" r:id="rId16"/>
    <p:sldId id="207613705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C6E8"/>
    <a:srgbClr val="AE2283"/>
    <a:srgbClr val="E7E9EA"/>
    <a:srgbClr val="DBDBDD"/>
    <a:srgbClr val="DA42AB"/>
    <a:srgbClr val="06AED0"/>
    <a:srgbClr val="E6AD45"/>
    <a:srgbClr val="2B84D2"/>
    <a:srgbClr val="471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10" autoAdjust="0"/>
    <p:restoredTop sz="76926"/>
  </p:normalViewPr>
  <p:slideViewPr>
    <p:cSldViewPr snapToGrid="0" snapToObjects="1">
      <p:cViewPr varScale="1">
        <p:scale>
          <a:sx n="157" d="100"/>
          <a:sy n="157" d="100"/>
        </p:scale>
        <p:origin x="1240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2/20/21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7E3ADE-F77E-D840-8786-3A1F7C089F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69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11:57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8586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11:58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76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1099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11:45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4943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11:47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8823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11:47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319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11:49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416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11:51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0285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11:51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7651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11:56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417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783540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Presenter Contact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7587" y="5670380"/>
            <a:ext cx="3665174" cy="8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49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90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0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716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0504" y="1081218"/>
            <a:ext cx="5202836" cy="1325563"/>
          </a:xfrm>
        </p:spPr>
        <p:txBody>
          <a:bodyPr>
            <a:norm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0504" y="2987830"/>
            <a:ext cx="4940353" cy="318913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77" indent="0">
              <a:buNone/>
              <a:defRPr sz="1600"/>
            </a:lvl2pPr>
            <a:lvl3pPr marL="914355" indent="0">
              <a:buNone/>
              <a:defRPr sz="16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</a:lstStyle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335E2-14BF-F246-8200-622169DBE8EA}" type="datetimeFigureOut">
              <a:rPr lang="es-ES" smtClean="0"/>
              <a:t>20/2/21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5E3BC-0B6F-0641-B503-95411F2D8869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81737-0AD0-2646-9B7D-EF7F1B316A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0504" y="2420697"/>
            <a:ext cx="5202836" cy="558614"/>
          </a:xfrm>
        </p:spPr>
        <p:txBody>
          <a:bodyPr/>
          <a:lstStyle>
            <a:lvl1pPr marL="0" indent="0">
              <a:buNone/>
              <a:defRPr sz="2700" b="1"/>
            </a:lvl1pPr>
          </a:lstStyle>
          <a:p>
            <a:pPr lvl="0"/>
            <a:r>
              <a:rPr lang="en-US" dirty="0"/>
              <a:t>Subtitle</a:t>
            </a:r>
            <a:endParaRPr lang="es-E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04257E0-461B-F247-B54D-5ED9EEBB5B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93487" y="1081218"/>
            <a:ext cx="3803324" cy="727700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1952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2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747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5078" cy="2263268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45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837427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336145" indent="0">
              <a:buNone/>
              <a:defRPr/>
            </a:lvl2pPr>
            <a:lvl3pPr marL="560241" indent="0">
              <a:buNone/>
              <a:defRPr sz="2353"/>
            </a:lvl3pPr>
            <a:lvl4pPr marL="784338" indent="0">
              <a:buNone/>
              <a:defRPr sz="1961"/>
            </a:lvl4pPr>
            <a:lvl5pPr marL="1008434" indent="0">
              <a:buNone/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196909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709" r:id="rId4"/>
    <p:sldLayoutId id="2147483710" r:id="rId5"/>
    <p:sldLayoutId id="2147483665" r:id="rId6"/>
    <p:sldLayoutId id="2147483666" r:id="rId7"/>
    <p:sldLayoutId id="2147483670" r:id="rId8"/>
    <p:sldLayoutId id="2147483671" r:id="rId9"/>
    <p:sldLayoutId id="2147483679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aviersuarezruiz.wordpress.com/" TargetMode="External"/><Relationship Id="rId2" Type="http://schemas.openxmlformats.org/officeDocument/2006/relationships/hyperlink" Target="mailto:javiersuarezruiz@hotmail.com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837" cy="6858000"/>
          </a:xfrm>
          <a:prstGeom prst="rect">
            <a:avLst/>
          </a:prstGeom>
          <a:solidFill>
            <a:srgbClr val="27A5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68080" y="2702784"/>
            <a:ext cx="11655840" cy="2081867"/>
          </a:xfrm>
          <a:prstGeom prst="rect">
            <a:avLst/>
          </a:prstGeom>
        </p:spPr>
        <p:txBody>
          <a:bodyPr/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6600" b="1" dirty="0" err="1">
                <a:solidFill>
                  <a:schemeClr val="bg1"/>
                </a:solidFill>
              </a:rPr>
              <a:t>GraphicsControls</a:t>
            </a:r>
            <a:endParaRPr lang="es-ES" sz="6600" b="1" dirty="0">
              <a:solidFill>
                <a:schemeClr val="bg1"/>
              </a:solidFill>
            </a:endParaRPr>
          </a:p>
          <a:p>
            <a:r>
              <a:rPr lang="es-ES" sz="4800" dirty="0" err="1">
                <a:solidFill>
                  <a:schemeClr val="bg1"/>
                </a:solidFill>
              </a:rPr>
              <a:t>Drawn</a:t>
            </a:r>
            <a:r>
              <a:rPr lang="es-ES" sz="4800" dirty="0">
                <a:solidFill>
                  <a:schemeClr val="bg1"/>
                </a:solidFill>
              </a:rPr>
              <a:t> </a:t>
            </a:r>
            <a:r>
              <a:rPr lang="es-ES" sz="4800" dirty="0" err="1">
                <a:solidFill>
                  <a:schemeClr val="bg1"/>
                </a:solidFill>
              </a:rPr>
              <a:t>Controls</a:t>
            </a:r>
            <a:endParaRPr lang="es-ES" sz="4800" dirty="0">
              <a:solidFill>
                <a:schemeClr val="bg1"/>
              </a:solidFill>
            </a:endParaRPr>
          </a:p>
          <a:p>
            <a:endParaRPr lang="es-E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27541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8510617" cy="5072158"/>
          </a:xfrm>
        </p:spPr>
        <p:txBody>
          <a:bodyPr/>
          <a:lstStyle/>
          <a:p>
            <a:r>
              <a:rPr lang="es-ES" sz="1800" dirty="0" err="1"/>
              <a:t>Available</a:t>
            </a:r>
            <a:r>
              <a:rPr lang="es-ES" sz="1800" dirty="0"/>
              <a:t> </a:t>
            </a:r>
            <a:r>
              <a:rPr lang="es-ES" sz="1800" dirty="0" err="1"/>
              <a:t>controls</a:t>
            </a:r>
            <a:r>
              <a:rPr lang="es-ES" sz="18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ActivityIndicator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BoxView</a:t>
            </a:r>
            <a:endParaRPr lang="es-E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Button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CheckBox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  <a:r>
              <a:rPr lang="es-ES" sz="18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DatePicker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/>
              <a:t>Editor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Entry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Frame</a:t>
            </a:r>
            <a:endParaRPr lang="es-E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ProgressBar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RadioButton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/>
              <a:t>Slider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Stepper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1" dirty="0" err="1"/>
              <a:t>Switch</a:t>
            </a:r>
            <a:r>
              <a:rPr lang="es-ES" sz="1800" dirty="0"/>
              <a:t> (</a:t>
            </a:r>
            <a:r>
              <a:rPr lang="es-ES" sz="1800" dirty="0" err="1"/>
              <a:t>Cupertino</a:t>
            </a:r>
            <a:r>
              <a:rPr lang="es-ES" sz="1800" dirty="0"/>
              <a:t>, </a:t>
            </a:r>
            <a:r>
              <a:rPr lang="es-ES" sz="1800" dirty="0" err="1"/>
              <a:t>Fluent</a:t>
            </a:r>
            <a:r>
              <a:rPr lang="es-ES" sz="1800" dirty="0"/>
              <a:t>, Material)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1" dirty="0" err="1"/>
              <a:t>TimePicker</a:t>
            </a:r>
            <a:r>
              <a:rPr lang="es-ES" sz="2000" dirty="0"/>
              <a:t> (</a:t>
            </a:r>
            <a:r>
              <a:rPr lang="es-ES" sz="2000" dirty="0" err="1"/>
              <a:t>Cupertino</a:t>
            </a:r>
            <a:r>
              <a:rPr lang="es-ES" sz="2000" dirty="0"/>
              <a:t>, </a:t>
            </a:r>
            <a:r>
              <a:rPr lang="es-ES" sz="2000" dirty="0" err="1"/>
              <a:t>Fluent</a:t>
            </a:r>
            <a:r>
              <a:rPr lang="es-ES" sz="2000" dirty="0"/>
              <a:t>, Material)</a:t>
            </a:r>
          </a:p>
          <a:p>
            <a:endParaRPr lang="en-US" sz="2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46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5759325" cy="2160591"/>
          </a:xfrm>
        </p:spPr>
        <p:txBody>
          <a:bodyPr/>
          <a:lstStyle/>
          <a:p>
            <a:r>
              <a:rPr lang="es-ES" sz="1800" dirty="0" err="1"/>
              <a:t>Features</a:t>
            </a:r>
            <a:r>
              <a:rPr lang="es-ES" sz="1800" dirty="0"/>
              <a:t>:</a:t>
            </a:r>
          </a:p>
          <a:p>
            <a:pPr marL="285750" indent="-285750">
              <a:buFontTx/>
              <a:buChar char="-"/>
            </a:pPr>
            <a:r>
              <a:rPr lang="es-ES" sz="1600" dirty="0"/>
              <a:t>Pixel </a:t>
            </a:r>
            <a:r>
              <a:rPr lang="es-ES" sz="1600" dirty="0" err="1"/>
              <a:t>perfect</a:t>
            </a:r>
            <a:r>
              <a:rPr lang="es-ES" sz="1600" dirty="0"/>
              <a:t> </a:t>
            </a:r>
            <a:r>
              <a:rPr lang="es-ES" sz="1600" dirty="0" err="1"/>
              <a:t>drawn</a:t>
            </a:r>
            <a:r>
              <a:rPr lang="es-ES" sz="1600" dirty="0"/>
              <a:t> and </a:t>
            </a:r>
            <a:r>
              <a:rPr lang="es-ES" sz="1600" dirty="0" err="1"/>
              <a:t>same</a:t>
            </a:r>
            <a:r>
              <a:rPr lang="es-ES" sz="1600" dirty="0"/>
              <a:t> </a:t>
            </a:r>
            <a:r>
              <a:rPr lang="es-ES" sz="1600" dirty="0" err="1"/>
              <a:t>behavior</a:t>
            </a:r>
            <a:r>
              <a:rPr lang="es-ES" sz="1600" dirty="0"/>
              <a:t> in </a:t>
            </a:r>
            <a:r>
              <a:rPr lang="es-ES" sz="1600" dirty="0" err="1"/>
              <a:t>all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platforms</a:t>
            </a:r>
            <a:r>
              <a:rPr lang="es-ES" sz="1600" dirty="0"/>
              <a:t>.</a:t>
            </a:r>
          </a:p>
          <a:p>
            <a:pPr marL="285750" indent="-285750">
              <a:buFontTx/>
              <a:buChar char="-"/>
            </a:pPr>
            <a:r>
              <a:rPr lang="es-ES" sz="1600" dirty="0"/>
              <a:t>RTL </a:t>
            </a:r>
            <a:r>
              <a:rPr lang="es-ES" sz="1600" dirty="0" err="1"/>
              <a:t>support</a:t>
            </a:r>
            <a:r>
              <a:rPr lang="es-ES" sz="1600" dirty="0"/>
              <a:t>.</a:t>
            </a:r>
          </a:p>
          <a:p>
            <a:pPr marL="285750" indent="-285750">
              <a:buFontTx/>
              <a:buChar char="-"/>
            </a:pPr>
            <a:r>
              <a:rPr lang="es-ES" sz="1600" dirty="0" err="1"/>
              <a:t>Accesibility</a:t>
            </a:r>
            <a:r>
              <a:rPr lang="es-ES" sz="1600" dirty="0"/>
              <a:t> </a:t>
            </a:r>
            <a:r>
              <a:rPr lang="es-ES" sz="1600" dirty="0" err="1"/>
              <a:t>support</a:t>
            </a:r>
            <a:r>
              <a:rPr lang="es-ES" sz="1600" dirty="0"/>
              <a:t>.</a:t>
            </a:r>
          </a:p>
          <a:p>
            <a:pPr marL="285750" indent="-285750">
              <a:buFontTx/>
              <a:buChar char="-"/>
            </a:pPr>
            <a:r>
              <a:rPr lang="es-ES" sz="1600" dirty="0" err="1"/>
              <a:t>Themes</a:t>
            </a:r>
            <a:r>
              <a:rPr lang="es-ES" sz="1600" dirty="0"/>
              <a:t> </a:t>
            </a:r>
            <a:r>
              <a:rPr lang="es-ES" sz="1600" dirty="0" err="1"/>
              <a:t>support</a:t>
            </a:r>
            <a:r>
              <a:rPr lang="es-ES" sz="1600" dirty="0"/>
              <a:t>.</a:t>
            </a:r>
          </a:p>
          <a:p>
            <a:pPr marL="285750" indent="-285750">
              <a:buFontTx/>
              <a:buChar char="-"/>
            </a:pPr>
            <a:r>
              <a:rPr lang="es-ES" sz="1600" dirty="0" err="1"/>
              <a:t>Phone</a:t>
            </a:r>
            <a:r>
              <a:rPr lang="es-ES" sz="1600" dirty="0"/>
              <a:t> and Desktop </a:t>
            </a:r>
            <a:r>
              <a:rPr lang="es-ES" sz="1600" dirty="0" err="1"/>
              <a:t>support</a:t>
            </a:r>
            <a:r>
              <a:rPr lang="es-ES" sz="1600" dirty="0"/>
              <a:t>.</a:t>
            </a:r>
            <a:endParaRPr lang="es-ES" sz="1800" dirty="0"/>
          </a:p>
          <a:p>
            <a:endParaRPr lang="en-US" sz="20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55805E4-F523-874C-9A90-D10F0D479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38904"/>
            <a:ext cx="1650000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0EAFE8A-43D3-1C41-9661-F6808E7CD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9616" y="1338904"/>
            <a:ext cx="1650000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76F8B787-8970-B440-B42A-0A1648C0E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3232" y="1338904"/>
            <a:ext cx="1665421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1600270A-4E9C-244E-A31B-38185C66E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77" y="3429000"/>
            <a:ext cx="5212111" cy="414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537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1163" y="2889362"/>
            <a:ext cx="9167503" cy="2172120"/>
          </a:xfrm>
        </p:spPr>
        <p:txBody>
          <a:bodyPr>
            <a:normAutofit/>
          </a:bodyPr>
          <a:lstStyle/>
          <a:p>
            <a:r>
              <a:rPr lang="en-US" sz="7058" dirty="0">
                <a:latin typeface="Segoe UI Semibold"/>
                <a:cs typeface="Segoe UI Semibold"/>
              </a:rPr>
              <a:t>DEMO: </a:t>
            </a:r>
            <a:r>
              <a:rPr lang="en-US" sz="7058" dirty="0" err="1">
                <a:latin typeface="Segoe UI Semibold"/>
                <a:cs typeface="Segoe UI Semibold"/>
              </a:rPr>
              <a:t>GraphicsControls</a:t>
            </a:r>
            <a:endParaRPr lang="en-US" sz="7007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96634551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Extend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controls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0B54EAC-D601-6D46-88E1-5995B9AB8F3F}"/>
              </a:ext>
            </a:extLst>
          </p:cNvPr>
          <p:cNvSpPr/>
          <p:nvPr/>
        </p:nvSpPr>
        <p:spPr>
          <a:xfrm>
            <a:off x="269239" y="1658144"/>
            <a:ext cx="11245725" cy="203132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CustomControl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GraphicsView</a:t>
            </a:r>
            <a:endParaRPr lang="es-E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RectangleF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dirtyRect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base.Draw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dirtyRect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0EBA7B6-88F3-E147-9D8A-EF006555D51F}"/>
              </a:ext>
            </a:extLst>
          </p:cNvPr>
          <p:cNvSpPr/>
          <p:nvPr/>
        </p:nvSpPr>
        <p:spPr>
          <a:xfrm>
            <a:off x="269240" y="4006758"/>
            <a:ext cx="11245724" cy="203132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CustomSlider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Slider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DrawSliderThumb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RectangleF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dirtyRect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base.DrawSliderThumb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canvas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dirtyRect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412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.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Next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steps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.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ED116CC-D01F-CB4E-B4B5-A0E51EDC4B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6919" y="1338904"/>
            <a:ext cx="11655078" cy="5447645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 err="1"/>
              <a:t>Continue</a:t>
            </a:r>
            <a:r>
              <a:rPr lang="es-ES" sz="3600" dirty="0"/>
              <a:t> </a:t>
            </a:r>
            <a:r>
              <a:rPr lang="es-ES" sz="3600" dirty="0" err="1"/>
              <a:t>mapping</a:t>
            </a:r>
            <a:r>
              <a:rPr lang="es-ES" sz="3600" dirty="0"/>
              <a:t> and </a:t>
            </a:r>
            <a:r>
              <a:rPr lang="es-ES" sz="3600" dirty="0" err="1"/>
              <a:t>completing</a:t>
            </a:r>
            <a:r>
              <a:rPr lang="es-ES" sz="3600" dirty="0"/>
              <a:t> </a:t>
            </a:r>
            <a:r>
              <a:rPr lang="es-ES" sz="3600" dirty="0" err="1"/>
              <a:t>properties</a:t>
            </a:r>
            <a:r>
              <a:rPr lang="es-ES" sz="3600" dirty="0"/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 err="1"/>
              <a:t>Adapt</a:t>
            </a:r>
            <a:r>
              <a:rPr lang="es-ES" sz="3600" dirty="0"/>
              <a:t> </a:t>
            </a:r>
            <a:r>
              <a:rPr lang="es-ES" sz="3600" dirty="0" err="1"/>
              <a:t>controls</a:t>
            </a:r>
            <a:r>
              <a:rPr lang="es-ES" sz="3600" dirty="0"/>
              <a:t> to .NET MAUI </a:t>
            </a:r>
            <a:r>
              <a:rPr lang="es-ES" sz="3600" dirty="0" err="1"/>
              <a:t>Handlers</a:t>
            </a:r>
            <a:r>
              <a:rPr lang="es-ES" sz="3600" dirty="0"/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 err="1"/>
              <a:t>Include</a:t>
            </a:r>
            <a:r>
              <a:rPr lang="es-ES" sz="3600" dirty="0"/>
              <a:t> </a:t>
            </a:r>
            <a:r>
              <a:rPr lang="es-ES" sz="3600" dirty="0" err="1"/>
              <a:t>the</a:t>
            </a:r>
            <a:r>
              <a:rPr lang="es-ES" sz="3600" dirty="0"/>
              <a:t> </a:t>
            </a:r>
            <a:r>
              <a:rPr lang="es-ES" sz="3600" b="1" dirty="0" err="1"/>
              <a:t>DrawMapper</a:t>
            </a:r>
            <a:r>
              <a:rPr lang="es-ES" sz="3600" dirty="0"/>
              <a:t> concept </a:t>
            </a:r>
            <a:r>
              <a:rPr lang="es-ES" sz="3600" dirty="0" err="1"/>
              <a:t>from</a:t>
            </a:r>
            <a:r>
              <a:rPr lang="es-ES" sz="3600" dirty="0"/>
              <a:t> </a:t>
            </a:r>
            <a:r>
              <a:rPr lang="es-ES" sz="3600" dirty="0" err="1"/>
              <a:t>Comet</a:t>
            </a:r>
            <a:r>
              <a:rPr lang="es-ES" sz="3600" dirty="0"/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 err="1"/>
              <a:t>Include</a:t>
            </a:r>
            <a:r>
              <a:rPr lang="es-ES" sz="3600" dirty="0"/>
              <a:t> XAML </a:t>
            </a:r>
            <a:r>
              <a:rPr lang="es-ES" sz="3600" dirty="0" err="1"/>
              <a:t>extensibility</a:t>
            </a:r>
            <a:r>
              <a:rPr lang="es-ES" sz="3600" dirty="0"/>
              <a:t> </a:t>
            </a:r>
            <a:r>
              <a:rPr lang="es-ES" sz="3600" dirty="0" err="1"/>
              <a:t>options</a:t>
            </a:r>
            <a:r>
              <a:rPr lang="es-ES" sz="3600" dirty="0"/>
              <a:t> (</a:t>
            </a:r>
            <a:r>
              <a:rPr lang="es-ES" sz="3600" dirty="0" err="1"/>
              <a:t>based</a:t>
            </a:r>
            <a:r>
              <a:rPr lang="es-ES" sz="3600" dirty="0"/>
              <a:t> </a:t>
            </a:r>
            <a:r>
              <a:rPr lang="es-ES" sz="3600" dirty="0" err="1"/>
              <a:t>on</a:t>
            </a:r>
            <a:r>
              <a:rPr lang="es-ES" sz="3600" dirty="0"/>
              <a:t> </a:t>
            </a:r>
            <a:r>
              <a:rPr lang="es-ES" sz="3600" dirty="0" err="1"/>
              <a:t>DrawMapper</a:t>
            </a:r>
            <a:r>
              <a:rPr lang="es-ES" sz="3600" dirty="0"/>
              <a:t>).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D144B12-99D4-F24C-9531-BF20E4531ED1}"/>
              </a:ext>
            </a:extLst>
          </p:cNvPr>
          <p:cNvSpPr/>
          <p:nvPr/>
        </p:nvSpPr>
        <p:spPr>
          <a:xfrm>
            <a:off x="266918" y="3325868"/>
            <a:ext cx="11655077" cy="1754326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DrawMapper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ProgressBar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ProgressBarDrawMapper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DrawMapper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ProgressBar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SkiaControl.DrawMapper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[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Slider.Layers.Track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DrawTrack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[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Slider.Layers.Progress</a:t>
            </a:r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s-E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DrawProgress</a:t>
            </a:r>
            <a:endParaRPr lang="es-E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23963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.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Feedback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.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6146" name="Picture 2" descr="Resultado de imagen de want your feedback">
            <a:extLst>
              <a:ext uri="{FF2B5EF4-FFF2-40B4-BE49-F238E27FC236}">
                <a16:creationId xmlns:a16="http://schemas.microsoft.com/office/drawing/2014/main" id="{1AFC2D70-6CCB-644A-BD1D-1FC170517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747" y="1416105"/>
            <a:ext cx="3636705" cy="455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438BE95-127F-9B48-8C6C-96D471470D70}"/>
              </a:ext>
            </a:extLst>
          </p:cNvPr>
          <p:cNvSpPr/>
          <p:nvPr/>
        </p:nvSpPr>
        <p:spPr>
          <a:xfrm>
            <a:off x="3359808" y="6233967"/>
            <a:ext cx="5588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https://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</a:rPr>
              <a:t>github.com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</a:rPr>
              <a:t>dotnet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</a:rPr>
              <a:t>GraphicsControls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</a:rPr>
              <a:t>issues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</a:rPr>
              <a:t>/1</a:t>
            </a:r>
          </a:p>
        </p:txBody>
      </p:sp>
    </p:spTree>
    <p:extLst>
      <p:ext uri="{BB962C8B-B14F-4D97-AF65-F5344CB8AC3E}">
        <p14:creationId xmlns:p14="http://schemas.microsoft.com/office/powerpoint/2010/main" val="400514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9255" y="2862810"/>
            <a:ext cx="9167503" cy="11323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058" dirty="0">
                <a:solidFill>
                  <a:schemeClr val="bg1"/>
                </a:solidFill>
                <a:latin typeface="Segoe UI Semibold"/>
                <a:cs typeface="Segoe UI Semibold"/>
              </a:rPr>
              <a:t>Questions?</a:t>
            </a:r>
            <a:endParaRPr lang="en-US" sz="7007" dirty="0">
              <a:solidFill>
                <a:schemeClr val="bg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0155759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FD220-2A79-E042-AC8E-A9222D7A1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74" y="365125"/>
            <a:ext cx="5119781" cy="1951353"/>
          </a:xfrm>
        </p:spPr>
        <p:txBody>
          <a:bodyPr vert="horz" wrap="square" lIns="45720" tIns="22860" rIns="45720" bIns="22860" rtlCol="0" anchor="ctr">
            <a:normAutofit fontScale="90000"/>
          </a:bodyPr>
          <a:lstStyle/>
          <a:p>
            <a:pPr defTabSz="457200"/>
            <a:br>
              <a:rPr lang="en-US">
                <a:latin typeface="+mj-lt"/>
              </a:rPr>
            </a:br>
            <a:br>
              <a:rPr lang="en-US">
                <a:latin typeface="+mj-lt"/>
              </a:rPr>
            </a:br>
            <a:br>
              <a:rPr lang="en-US">
                <a:latin typeface="+mj-lt"/>
              </a:rPr>
            </a:br>
            <a:r>
              <a:rPr lang="en-US">
                <a:latin typeface="+mj-lt"/>
              </a:rPr>
              <a:t>Javier Suárez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99C6F-B62D-374C-B47D-A9A5CF8E9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75" y="2575034"/>
            <a:ext cx="5119780" cy="3462228"/>
          </a:xfrm>
        </p:spPr>
        <p:txBody>
          <a:bodyPr vert="horz" wrap="square" lIns="45720" tIns="22860" rIns="45720" bIns="22860" rtlCol="0">
            <a:normAutofit/>
          </a:bodyPr>
          <a:lstStyle/>
          <a:p>
            <a:pPr defTabSz="457200"/>
            <a:r>
              <a:rPr lang="en-US" sz="1800" dirty="0"/>
              <a:t>Hi!. Mi name is Javier, </a:t>
            </a:r>
            <a:r>
              <a:rPr lang="es-ES" sz="1800" dirty="0"/>
              <a:t>I </a:t>
            </a:r>
            <a:r>
              <a:rPr lang="es-ES" sz="1800" dirty="0" err="1"/>
              <a:t>work</a:t>
            </a:r>
            <a:r>
              <a:rPr lang="es-ES" sz="1800" dirty="0"/>
              <a:t> in </a:t>
            </a:r>
            <a:r>
              <a:rPr lang="es-ES" sz="1800" dirty="0" err="1"/>
              <a:t>the</a:t>
            </a:r>
            <a:r>
              <a:rPr lang="es-ES" sz="1800" dirty="0"/>
              <a:t> </a:t>
            </a:r>
            <a:r>
              <a:rPr lang="es-ES" sz="1800" dirty="0" err="1"/>
              <a:t>Xamarin.Forms</a:t>
            </a:r>
            <a:r>
              <a:rPr lang="es-ES" sz="1800" dirty="0"/>
              <a:t> and .NET MAUI </a:t>
            </a:r>
            <a:r>
              <a:rPr lang="es-ES" sz="1800" dirty="0" err="1"/>
              <a:t>team</a:t>
            </a:r>
            <a:r>
              <a:rPr lang="es-ES" sz="1800" dirty="0"/>
              <a:t> at Microsoft. </a:t>
            </a:r>
            <a:r>
              <a:rPr lang="es-ES" sz="1800" dirty="0">
                <a:effectLst/>
              </a:rPr>
              <a:t>I </a:t>
            </a:r>
            <a:r>
              <a:rPr lang="es-ES" sz="1800" dirty="0" err="1">
                <a:effectLst/>
              </a:rPr>
              <a:t>love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participating</a:t>
            </a:r>
            <a:r>
              <a:rPr lang="es-ES" sz="1800" dirty="0">
                <a:effectLst/>
              </a:rPr>
              <a:t> in </a:t>
            </a:r>
            <a:r>
              <a:rPr lang="es-ES" sz="1800" dirty="0" err="1">
                <a:effectLst/>
              </a:rPr>
              <a:t>technical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communities</a:t>
            </a:r>
            <a:r>
              <a:rPr lang="es-ES" sz="1800" dirty="0">
                <a:effectLst/>
              </a:rPr>
              <a:t> and I am </a:t>
            </a:r>
            <a:r>
              <a:rPr lang="es-ES" sz="1800" dirty="0" err="1">
                <a:effectLst/>
              </a:rPr>
              <a:t>the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coordinator</a:t>
            </a:r>
            <a:r>
              <a:rPr lang="es-ES" sz="1800" dirty="0">
                <a:effectLst/>
              </a:rPr>
              <a:t> of </a:t>
            </a:r>
            <a:r>
              <a:rPr lang="es-ES" sz="1800" dirty="0" err="1">
                <a:effectLst/>
              </a:rPr>
              <a:t>the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SevillaDotNet</a:t>
            </a:r>
            <a:r>
              <a:rPr lang="es-ES" sz="1800" dirty="0">
                <a:effectLst/>
              </a:rPr>
              <a:t> and SVQXDG </a:t>
            </a:r>
            <a:r>
              <a:rPr lang="es-ES" sz="1800" dirty="0" err="1">
                <a:effectLst/>
              </a:rPr>
              <a:t>groups</a:t>
            </a:r>
            <a:r>
              <a:rPr lang="es-ES" sz="1800" dirty="0">
                <a:effectLst/>
              </a:rPr>
              <a:t> in </a:t>
            </a:r>
            <a:r>
              <a:rPr lang="es-ES" sz="1800" dirty="0" err="1">
                <a:effectLst/>
              </a:rPr>
              <a:t>Seville</a:t>
            </a:r>
            <a:r>
              <a:rPr lang="es-ES" sz="1800" dirty="0">
                <a:effectLst/>
              </a:rPr>
              <a:t>. </a:t>
            </a:r>
            <a:r>
              <a:rPr lang="es-ES" sz="1800" dirty="0" err="1">
                <a:effectLst/>
              </a:rPr>
              <a:t>You</a:t>
            </a:r>
            <a:r>
              <a:rPr lang="es-ES" sz="1800" dirty="0">
                <a:effectLst/>
              </a:rPr>
              <a:t> can </a:t>
            </a:r>
            <a:r>
              <a:rPr lang="es-ES" sz="1800" dirty="0" err="1">
                <a:effectLst/>
              </a:rPr>
              <a:t>contact</a:t>
            </a:r>
            <a:r>
              <a:rPr lang="es-ES" sz="1800" dirty="0">
                <a:effectLst/>
              </a:rPr>
              <a:t> me: </a:t>
            </a:r>
          </a:p>
          <a:p>
            <a:pPr defTabSz="457200"/>
            <a:endParaRPr lang="es-ES" sz="1800" dirty="0">
              <a:effectLst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/>
              <a:t>@</a:t>
            </a:r>
            <a:r>
              <a:rPr lang="en-US" sz="1800" dirty="0" err="1"/>
              <a:t>jsuarezruiz</a:t>
            </a:r>
            <a:endParaRPr lang="en-US" sz="1800" dirty="0"/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2"/>
              </a:rPr>
              <a:t>javiersuarezruiz@hotmail.com</a:t>
            </a:r>
            <a:endParaRPr lang="en-US" sz="1800" dirty="0"/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https://javiersuarezruiz.wordpress.com</a:t>
            </a:r>
            <a:endParaRPr lang="en-US" sz="1800" dirty="0"/>
          </a:p>
        </p:txBody>
      </p:sp>
      <p:pic>
        <p:nvPicPr>
          <p:cNvPr id="11" name="Marcador de posición de imagen 10" descr="Imagen que contiene persona, hombre, edificio, exterior&#10;&#10;Descripción generada automáticamente">
            <a:extLst>
              <a:ext uri="{FF2B5EF4-FFF2-40B4-BE49-F238E27FC236}">
                <a16:creationId xmlns:a16="http://schemas.microsoft.com/office/drawing/2014/main" id="{7A51AB59-3C3F-8246-95F4-58501895FF6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" r="5279" b="-1"/>
          <a:stretch/>
        </p:blipFill>
        <p:spPr>
          <a:xfrm>
            <a:off x="5878863" y="5"/>
            <a:ext cx="6312739" cy="6857992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7608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tibilog.files.wordpress.com/2012/11/hands-up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855" y="2836357"/>
            <a:ext cx="7020291" cy="4021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768382" y="1400251"/>
            <a:ext cx="10971244" cy="1193631"/>
          </a:xfrm>
          <a:prstGeom prst="rect">
            <a:avLst/>
          </a:prstGeom>
        </p:spPr>
        <p:txBody>
          <a:bodyPr vert="horz" lIns="121903" tIns="60952" rIns="121903" bIns="60952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 algn="ctr"/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Do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not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hesitate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 to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ask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077638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1163" y="2889362"/>
            <a:ext cx="9167503" cy="2172120"/>
          </a:xfrm>
        </p:spPr>
        <p:txBody>
          <a:bodyPr>
            <a:normAutofit/>
          </a:bodyPr>
          <a:lstStyle/>
          <a:p>
            <a:r>
              <a:rPr lang="en-US" sz="7058" dirty="0">
                <a:latin typeface="Segoe UI Semibold"/>
                <a:cs typeface="Segoe UI Semibold"/>
              </a:rPr>
              <a:t>Experimental</a:t>
            </a:r>
            <a:endParaRPr lang="en-US" sz="7007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9059781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Feedback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received</a:t>
            </a:r>
            <a:r>
              <a:rPr lang="es-ES" b="0" i="0" u="none" strike="noStrike" dirty="0">
                <a:solidFill>
                  <a:schemeClr val="tx1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 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11302370" cy="2597634"/>
          </a:xfrm>
        </p:spPr>
        <p:txBody>
          <a:bodyPr/>
          <a:lstStyle/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Consistent look and behavior.</a:t>
            </a:r>
          </a:p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Easy way to extend and customize.</a:t>
            </a:r>
          </a:p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The Visual Material implementation is consistent, but rigid in its prescriptive design which doesn’t match some customer designs.</a:t>
            </a:r>
          </a:p>
        </p:txBody>
      </p:sp>
      <p:pic>
        <p:nvPicPr>
          <p:cNvPr id="6" name="Picture 1" descr="Table&#10;&#10;Description automatically generated with low confidence">
            <a:extLst>
              <a:ext uri="{FF2B5EF4-FFF2-40B4-BE49-F238E27FC236}">
                <a16:creationId xmlns:a16="http://schemas.microsoft.com/office/drawing/2014/main" id="{1902738D-B314-4D40-BE36-88082B73D98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481" y="4558083"/>
            <a:ext cx="5943600" cy="186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9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System.Graphics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11302370" cy="3985899"/>
          </a:xfrm>
        </p:spPr>
        <p:txBody>
          <a:bodyPr/>
          <a:lstStyle/>
          <a:p>
            <a:r>
              <a:rPr lang="es-ES" dirty="0" err="1"/>
              <a:t>System.Graphics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</a:t>
            </a:r>
            <a:r>
              <a:rPr lang="es-ES" dirty="0" err="1"/>
              <a:t>cross-platform</a:t>
            </a:r>
            <a:r>
              <a:rPr lang="es-ES" dirty="0"/>
              <a:t> </a:t>
            </a:r>
            <a:r>
              <a:rPr lang="es-ES" dirty="0" err="1"/>
              <a:t>graphics</a:t>
            </a:r>
            <a:r>
              <a:rPr lang="es-ES" dirty="0"/>
              <a:t> </a:t>
            </a:r>
            <a:r>
              <a:rPr lang="es-ES" dirty="0" err="1"/>
              <a:t>library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iOS, Android, Windows, </a:t>
            </a:r>
            <a:r>
              <a:rPr lang="es-ES" dirty="0" err="1"/>
              <a:t>macOS</a:t>
            </a:r>
            <a:r>
              <a:rPr lang="es-ES" dirty="0"/>
              <a:t>, </a:t>
            </a:r>
            <a:r>
              <a:rPr lang="es-ES" dirty="0" err="1"/>
              <a:t>Tizen</a:t>
            </a:r>
            <a:r>
              <a:rPr lang="es-ES" dirty="0"/>
              <a:t> and Linux </a:t>
            </a:r>
            <a:r>
              <a:rPr lang="es-ES" dirty="0" err="1"/>
              <a:t>completely</a:t>
            </a:r>
            <a:r>
              <a:rPr lang="es-ES" dirty="0"/>
              <a:t> in C#.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library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can use a </a:t>
            </a:r>
            <a:r>
              <a:rPr lang="es-ES" dirty="0" err="1"/>
              <a:t>common</a:t>
            </a:r>
            <a:r>
              <a:rPr lang="es-ES" dirty="0"/>
              <a:t> API to target </a:t>
            </a:r>
            <a:r>
              <a:rPr lang="es-ES" dirty="0" err="1"/>
              <a:t>multiple</a:t>
            </a:r>
            <a:r>
              <a:rPr lang="es-ES" dirty="0"/>
              <a:t> </a:t>
            </a:r>
            <a:r>
              <a:rPr lang="es-ES" dirty="0" err="1"/>
              <a:t>abstractions</a:t>
            </a:r>
            <a:r>
              <a:rPr lang="es-ES" dirty="0"/>
              <a:t> </a:t>
            </a:r>
            <a:r>
              <a:rPr lang="es-ES" dirty="0" err="1"/>
              <a:t>allowing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to share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drawing</a:t>
            </a:r>
            <a:r>
              <a:rPr lang="es-ES" dirty="0"/>
              <a:t> </a:t>
            </a:r>
            <a:r>
              <a:rPr lang="es-ES" dirty="0" err="1"/>
              <a:t>code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platforms</a:t>
            </a:r>
            <a:r>
              <a:rPr lang="es-ES" dirty="0"/>
              <a:t>, </a:t>
            </a:r>
            <a:r>
              <a:rPr lang="es-ES" dirty="0" err="1"/>
              <a:t>or</a:t>
            </a:r>
            <a:r>
              <a:rPr lang="es-ES" dirty="0"/>
              <a:t> mix and match </a:t>
            </a:r>
            <a:r>
              <a:rPr lang="es-ES" dirty="0" err="1"/>
              <a:t>graphics</a:t>
            </a:r>
            <a:r>
              <a:rPr lang="es-ES" dirty="0"/>
              <a:t> </a:t>
            </a:r>
            <a:r>
              <a:rPr lang="es-ES" dirty="0" err="1"/>
              <a:t>implentations</a:t>
            </a:r>
            <a:r>
              <a:rPr lang="es-ES" dirty="0"/>
              <a:t> </a:t>
            </a:r>
            <a:r>
              <a:rPr lang="es-ES" dirty="0" err="1"/>
              <a:t>within</a:t>
            </a:r>
            <a:r>
              <a:rPr lang="es-ES" dirty="0"/>
              <a:t> a singular </a:t>
            </a:r>
            <a:r>
              <a:rPr lang="es-ES" dirty="0" err="1"/>
              <a:t>application</a:t>
            </a:r>
            <a:r>
              <a:rPr lang="es-ES" dirty="0"/>
              <a:t>.</a:t>
            </a:r>
            <a:endParaRPr lang="en-US" sz="32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82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System.Graphics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: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Supported</a:t>
            </a:r>
            <a:r>
              <a:rPr lang="es-ES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platforms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7" name="Imagen 6" descr="Tabla&#10;&#10;Descripción generada automáticamente">
            <a:extLst>
              <a:ext uri="{FF2B5EF4-FFF2-40B4-BE49-F238E27FC236}">
                <a16:creationId xmlns:a16="http://schemas.microsoft.com/office/drawing/2014/main" id="{1CDCF609-2839-C441-ADCE-CC8BA8021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55" y="1338904"/>
            <a:ext cx="72644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1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1163" y="2889362"/>
            <a:ext cx="9167503" cy="2172120"/>
          </a:xfrm>
        </p:spPr>
        <p:txBody>
          <a:bodyPr>
            <a:normAutofit/>
          </a:bodyPr>
          <a:lstStyle/>
          <a:p>
            <a:r>
              <a:rPr lang="en-US" sz="7058" dirty="0">
                <a:latin typeface="Segoe UI Semibold"/>
                <a:cs typeface="Segoe UI Semibold"/>
              </a:rPr>
              <a:t>DEMO: </a:t>
            </a:r>
            <a:r>
              <a:rPr lang="en-US" sz="7058" dirty="0" err="1">
                <a:latin typeface="Segoe UI Semibold"/>
                <a:cs typeface="Segoe UI Semibold"/>
              </a:rPr>
              <a:t>System.Graphics</a:t>
            </a:r>
            <a:endParaRPr lang="en-US" sz="7007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67178475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50000"/>
                  </a:schemeClr>
                </a:solidFill>
              </a:rPr>
              <a:t>GraphicsControls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8510617" cy="4235006"/>
          </a:xfrm>
        </p:spPr>
        <p:txBody>
          <a:bodyPr/>
          <a:lstStyle/>
          <a:p>
            <a:r>
              <a:rPr lang="es-ES" sz="2800" b="1" dirty="0" err="1"/>
              <a:t>GraphicsControls</a:t>
            </a:r>
            <a:r>
              <a:rPr lang="es-ES" sz="2800" dirty="0"/>
              <a:t> </a:t>
            </a:r>
            <a:r>
              <a:rPr lang="es-ES" sz="2800" dirty="0" err="1"/>
              <a:t>is</a:t>
            </a:r>
            <a:r>
              <a:rPr lang="es-ES" sz="2800" dirty="0"/>
              <a:t> a </a:t>
            </a:r>
            <a:r>
              <a:rPr lang="es-ES" sz="2800" dirty="0" err="1"/>
              <a:t>library</a:t>
            </a:r>
            <a:r>
              <a:rPr lang="es-ES" sz="2800" dirty="0"/>
              <a:t> </a:t>
            </a:r>
            <a:r>
              <a:rPr lang="es-ES" sz="2800" dirty="0" err="1"/>
              <a:t>that</a:t>
            </a:r>
            <a:r>
              <a:rPr lang="es-ES" sz="2800" dirty="0"/>
              <a:t> </a:t>
            </a:r>
            <a:r>
              <a:rPr lang="es-ES" sz="2800" dirty="0" err="1"/>
              <a:t>offers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controls</a:t>
            </a:r>
            <a:r>
              <a:rPr lang="es-ES" sz="2800" dirty="0"/>
              <a:t> </a:t>
            </a:r>
            <a:r>
              <a:rPr lang="es-ES" sz="2800" dirty="0" err="1"/>
              <a:t>available</a:t>
            </a:r>
            <a:r>
              <a:rPr lang="es-ES" sz="2800" dirty="0"/>
              <a:t> in </a:t>
            </a:r>
            <a:r>
              <a:rPr lang="es-ES" sz="2800" dirty="0" err="1"/>
              <a:t>Xamarin.Forms</a:t>
            </a:r>
            <a:r>
              <a:rPr lang="es-ES" sz="2800" dirty="0"/>
              <a:t> Visual </a:t>
            </a:r>
            <a:r>
              <a:rPr lang="es-ES" sz="2800" dirty="0" err="1"/>
              <a:t>allowing</a:t>
            </a:r>
            <a:r>
              <a:rPr lang="es-ES" sz="2800" dirty="0"/>
              <a:t> to </a:t>
            </a:r>
            <a:r>
              <a:rPr lang="es-ES" sz="2800" dirty="0" err="1"/>
              <a:t>choose</a:t>
            </a:r>
            <a:r>
              <a:rPr lang="es-ES" sz="2800" dirty="0"/>
              <a:t> </a:t>
            </a:r>
            <a:r>
              <a:rPr lang="es-ES" sz="2800" dirty="0" err="1"/>
              <a:t>between</a:t>
            </a:r>
            <a:r>
              <a:rPr lang="es-ES" sz="2800" dirty="0"/>
              <a:t> </a:t>
            </a:r>
            <a:r>
              <a:rPr lang="es-ES" sz="2800" b="1" dirty="0" err="1"/>
              <a:t>Cupertino</a:t>
            </a:r>
            <a:r>
              <a:rPr lang="es-ES" sz="2800" b="1" dirty="0"/>
              <a:t>, </a:t>
            </a:r>
            <a:r>
              <a:rPr lang="es-ES" sz="2800" b="1" dirty="0" err="1"/>
              <a:t>Fluent</a:t>
            </a:r>
            <a:r>
              <a:rPr lang="es-ES" sz="2800" b="1" dirty="0"/>
              <a:t> and Material</a:t>
            </a:r>
            <a:r>
              <a:rPr lang="es-ES" sz="2800" dirty="0"/>
              <a:t> </a:t>
            </a:r>
            <a:r>
              <a:rPr lang="es-ES" sz="2800" dirty="0" err="1"/>
              <a:t>but</a:t>
            </a:r>
            <a:r>
              <a:rPr lang="es-ES" sz="2800" dirty="0"/>
              <a:t>, </a:t>
            </a:r>
            <a:r>
              <a:rPr lang="es-ES" sz="2800" dirty="0" err="1"/>
              <a:t>instead</a:t>
            </a:r>
            <a:r>
              <a:rPr lang="es-ES" sz="2800" dirty="0"/>
              <a:t> of </a:t>
            </a:r>
            <a:r>
              <a:rPr lang="es-ES" sz="2800" dirty="0" err="1"/>
              <a:t>creating</a:t>
            </a:r>
            <a:r>
              <a:rPr lang="es-ES" sz="2800" dirty="0"/>
              <a:t> </a:t>
            </a:r>
            <a:r>
              <a:rPr lang="es-ES" sz="2800" dirty="0" err="1"/>
              <a:t>native</a:t>
            </a:r>
            <a:r>
              <a:rPr lang="es-ES" sz="2800" dirty="0"/>
              <a:t> </a:t>
            </a:r>
            <a:r>
              <a:rPr lang="es-ES" sz="2800" dirty="0" err="1"/>
              <a:t>controls</a:t>
            </a:r>
            <a:r>
              <a:rPr lang="es-ES" sz="2800" dirty="0"/>
              <a:t>, are </a:t>
            </a:r>
            <a:r>
              <a:rPr lang="es-ES" sz="2800" b="1" dirty="0" err="1"/>
              <a:t>drawn</a:t>
            </a:r>
            <a:r>
              <a:rPr lang="es-ES" sz="2800" b="1" dirty="0"/>
              <a:t> </a:t>
            </a:r>
            <a:r>
              <a:rPr lang="es-ES" sz="2800" b="1" dirty="0" err="1"/>
              <a:t>controls</a:t>
            </a:r>
            <a:r>
              <a:rPr lang="es-ES" sz="2800" dirty="0"/>
              <a:t>. </a:t>
            </a:r>
          </a:p>
          <a:p>
            <a:endParaRPr lang="es-ES" sz="2800" dirty="0"/>
          </a:p>
          <a:p>
            <a:r>
              <a:rPr lang="es-ES" sz="2800" dirty="0" err="1"/>
              <a:t>This</a:t>
            </a:r>
            <a:r>
              <a:rPr lang="es-ES" sz="2800" dirty="0"/>
              <a:t> </a:t>
            </a:r>
            <a:r>
              <a:rPr lang="es-ES" sz="2800" dirty="0" err="1"/>
              <a:t>project</a:t>
            </a:r>
            <a:r>
              <a:rPr lang="es-ES" sz="2800" dirty="0"/>
              <a:t> </a:t>
            </a:r>
            <a:r>
              <a:rPr lang="es-ES" sz="2800" dirty="0" err="1"/>
              <a:t>is</a:t>
            </a:r>
            <a:r>
              <a:rPr lang="es-ES" sz="2800" dirty="0"/>
              <a:t> a </a:t>
            </a:r>
            <a:r>
              <a:rPr lang="es-ES" sz="2800" b="1" dirty="0"/>
              <a:t>.NET </a:t>
            </a:r>
            <a:r>
              <a:rPr lang="es-ES" sz="2800" b="1" dirty="0" err="1"/>
              <a:t>experiment</a:t>
            </a:r>
            <a:r>
              <a:rPr lang="es-ES" sz="2800" dirty="0"/>
              <a:t> </a:t>
            </a:r>
            <a:r>
              <a:rPr lang="es-ES" sz="2800" dirty="0" err="1"/>
              <a:t>related</a:t>
            </a:r>
            <a:r>
              <a:rPr lang="es-ES" sz="2800" dirty="0"/>
              <a:t> to </a:t>
            </a:r>
            <a:r>
              <a:rPr lang="es-ES" sz="2800" dirty="0" err="1"/>
              <a:t>Xamarin</a:t>
            </a:r>
            <a:r>
              <a:rPr lang="es-ES" sz="2800" dirty="0"/>
              <a:t> / .NET MAUI </a:t>
            </a:r>
            <a:r>
              <a:rPr lang="es-ES" sz="2800" dirty="0" err="1"/>
              <a:t>with</a:t>
            </a:r>
            <a:r>
              <a:rPr lang="es-ES" sz="2800" dirty="0"/>
              <a:t> </a:t>
            </a:r>
            <a:r>
              <a:rPr lang="es-ES" sz="2800" dirty="0" err="1"/>
              <a:t>different</a:t>
            </a:r>
            <a:r>
              <a:rPr lang="es-ES" sz="2800" dirty="0"/>
              <a:t> </a:t>
            </a:r>
            <a:r>
              <a:rPr lang="es-ES" sz="2800" dirty="0" err="1"/>
              <a:t>tests</a:t>
            </a:r>
            <a:r>
              <a:rPr lang="es-ES" sz="2800" dirty="0"/>
              <a:t> to </a:t>
            </a:r>
            <a:r>
              <a:rPr lang="es-ES" sz="2800" dirty="0" err="1"/>
              <a:t>validate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interest</a:t>
            </a:r>
            <a:r>
              <a:rPr lang="es-ES" sz="2800" dirty="0"/>
              <a:t> and </a:t>
            </a:r>
            <a:r>
              <a:rPr lang="es-ES" sz="2800" dirty="0" err="1"/>
              <a:t>feasibility</a:t>
            </a:r>
            <a:r>
              <a:rPr lang="es-ES" sz="2800" dirty="0"/>
              <a:t> of </a:t>
            </a:r>
            <a:r>
              <a:rPr lang="es-ES" sz="2800" dirty="0" err="1"/>
              <a:t>drawn</a:t>
            </a:r>
            <a:r>
              <a:rPr lang="es-ES" sz="2800" dirty="0"/>
              <a:t> </a:t>
            </a:r>
            <a:r>
              <a:rPr lang="es-ES" sz="2800" dirty="0" err="1"/>
              <a:t>controls</a:t>
            </a:r>
            <a:r>
              <a:rPr lang="es-ES" sz="2800" dirty="0"/>
              <a:t> </a:t>
            </a:r>
            <a:r>
              <a:rPr lang="es-ES" sz="2800" dirty="0" err="1"/>
              <a:t>but</a:t>
            </a:r>
            <a:r>
              <a:rPr lang="es-ES" sz="2800" dirty="0"/>
              <a:t> </a:t>
            </a:r>
            <a:r>
              <a:rPr lang="es-ES" sz="2800" dirty="0" err="1"/>
              <a:t>is</a:t>
            </a:r>
            <a:r>
              <a:rPr lang="es-ES" sz="2800" dirty="0"/>
              <a:t> </a:t>
            </a:r>
            <a:r>
              <a:rPr lang="es-ES" sz="2800" dirty="0" err="1"/>
              <a:t>not</a:t>
            </a:r>
            <a:r>
              <a:rPr lang="es-ES" sz="2800" dirty="0"/>
              <a:t> </a:t>
            </a:r>
            <a:r>
              <a:rPr lang="es-ES" sz="2800" dirty="0" err="1"/>
              <a:t>covered</a:t>
            </a:r>
            <a:r>
              <a:rPr lang="es-ES" sz="2800" dirty="0"/>
              <a:t> </a:t>
            </a:r>
            <a:r>
              <a:rPr lang="es-ES" sz="2800" dirty="0" err="1"/>
              <a:t>by</a:t>
            </a:r>
            <a:r>
              <a:rPr lang="es-ES" sz="2800" dirty="0"/>
              <a:t> Microsoft </a:t>
            </a:r>
            <a:r>
              <a:rPr lang="es-ES" sz="2800" dirty="0" err="1"/>
              <a:t>support</a:t>
            </a:r>
            <a:r>
              <a:rPr lang="es-ES" sz="2800" dirty="0"/>
              <a:t>.</a:t>
            </a:r>
            <a:endParaRPr lang="en-US" sz="20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A783AF-4A06-4B44-BCB3-480B7B072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398" y="600609"/>
            <a:ext cx="2794000" cy="604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09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XamarinTempla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4510</TotalTime>
  <Words>818</Words>
  <Application>Microsoft Macintosh PowerPoint</Application>
  <PresentationFormat>Panorámica</PresentationFormat>
  <Paragraphs>107</Paragraphs>
  <Slides>16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Arial</vt:lpstr>
      <vt:lpstr>Calibri</vt:lpstr>
      <vt:lpstr>Consolas</vt:lpstr>
      <vt:lpstr>Neo Sans Std Medium</vt:lpstr>
      <vt:lpstr>Roboto</vt:lpstr>
      <vt:lpstr>Segoe UI</vt:lpstr>
      <vt:lpstr>Segoe UI Light</vt:lpstr>
      <vt:lpstr>Segoe UI Semibold</vt:lpstr>
      <vt:lpstr>XamarinTemplate</vt:lpstr>
      <vt:lpstr>Presentación de PowerPoint</vt:lpstr>
      <vt:lpstr>   Javier Suárez</vt:lpstr>
      <vt:lpstr>Presentación de PowerPoint</vt:lpstr>
      <vt:lpstr>Experimental</vt:lpstr>
      <vt:lpstr>Feedback received  </vt:lpstr>
      <vt:lpstr>System.Graphics </vt:lpstr>
      <vt:lpstr>System.Graphics: Supported platforms </vt:lpstr>
      <vt:lpstr>DEMO: System.Graphics</vt:lpstr>
      <vt:lpstr>GraphicsControls </vt:lpstr>
      <vt:lpstr>GraphicsControls </vt:lpstr>
      <vt:lpstr>GraphicsControls </vt:lpstr>
      <vt:lpstr>DEMO: GraphicsControls</vt:lpstr>
      <vt:lpstr>Extend GraphicsControls controls </vt:lpstr>
      <vt:lpstr>GraphicsControls. Next steps. </vt:lpstr>
      <vt:lpstr>GraphicsControls. Feedback.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Javier Suárez Ruiz</cp:lastModifiedBy>
  <cp:revision>254</cp:revision>
  <dcterms:created xsi:type="dcterms:W3CDTF">2015-05-05T21:43:30Z</dcterms:created>
  <dcterms:modified xsi:type="dcterms:W3CDTF">2021-02-20T11:02:57Z</dcterms:modified>
</cp:coreProperties>
</file>

<file path=docProps/thumbnail.jpeg>
</file>